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3"/>
  </p:notesMasterIdLst>
  <p:handoutMasterIdLst>
    <p:handoutMasterId r:id="rId24"/>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8ED95-6866-4BCF-9F80-D1DD3CF5925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0E753048-B2D2-4E57-89A1-2321F0D5952A}">
      <dgm:prSet phldrT="[Text]"/>
      <dgm:spPr/>
      <dgm:t>
        <a:bodyPr/>
        <a:lstStyle/>
        <a:p>
          <a:r>
            <a:rPr lang="en-US" dirty="0" smtClean="0"/>
            <a:t>2. Collecting data about performance</a:t>
          </a:r>
          <a:endParaRPr lang="en-US" dirty="0"/>
        </a:p>
      </dgm:t>
    </dgm:pt>
    <dgm:pt modelId="{97FA57EB-6833-4944-A028-CE176938F3AA}" type="parTrans" cxnId="{842801F6-1D43-45B8-B06E-C5C382FAB57C}">
      <dgm:prSet/>
      <dgm:spPr/>
      <dgm:t>
        <a:bodyPr/>
        <a:lstStyle/>
        <a:p>
          <a:endParaRPr lang="en-US"/>
        </a:p>
      </dgm:t>
    </dgm:pt>
    <dgm:pt modelId="{1F6F4FAE-7E63-4E2C-B47E-089C6A6BA10C}" type="sibTrans" cxnId="{842801F6-1D43-45B8-B06E-C5C382FAB57C}">
      <dgm:prSet/>
      <dgm:spPr/>
      <dgm:t>
        <a:bodyPr/>
        <a:lstStyle/>
        <a:p>
          <a:endParaRPr lang="en-US"/>
        </a:p>
      </dgm:t>
    </dgm:pt>
    <dgm:pt modelId="{4F1D2C39-FF70-4131-B845-80E2AB06992A}">
      <dgm:prSet phldrT="[Text]"/>
      <dgm:spPr/>
      <dgm:t>
        <a:bodyPr/>
        <a:lstStyle/>
        <a:p>
          <a:r>
            <a:rPr lang="en-US" dirty="0" smtClean="0"/>
            <a:t>3.</a:t>
          </a:r>
          <a:r>
            <a:rPr lang="en-US" baseline="0" dirty="0" smtClean="0"/>
            <a:t> Comparing performance with standards</a:t>
          </a:r>
          <a:endParaRPr lang="en-US" dirty="0"/>
        </a:p>
      </dgm:t>
    </dgm:pt>
    <dgm:pt modelId="{057B7297-1E25-4C1F-963D-FC601F647243}" type="parTrans" cxnId="{2C0316FA-96B5-48F4-947C-C6A1C1A498D3}">
      <dgm:prSet/>
      <dgm:spPr/>
      <dgm:t>
        <a:bodyPr/>
        <a:lstStyle/>
        <a:p>
          <a:endParaRPr lang="en-US"/>
        </a:p>
      </dgm:t>
    </dgm:pt>
    <dgm:pt modelId="{BB5B4161-B8A2-4A42-B930-68892AA8FBEF}" type="sibTrans" cxnId="{2C0316FA-96B5-48F4-947C-C6A1C1A498D3}">
      <dgm:prSet/>
      <dgm:spPr/>
      <dgm:t>
        <a:bodyPr/>
        <a:lstStyle/>
        <a:p>
          <a:endParaRPr lang="en-US"/>
        </a:p>
      </dgm:t>
    </dgm:pt>
    <dgm:pt modelId="{0C7BFE36-EABA-42CD-AE14-C8BC42DD31E7}">
      <dgm:prSet phldrT="[Text]"/>
      <dgm:spPr/>
      <dgm:t>
        <a:bodyPr/>
        <a:lstStyle/>
        <a:p>
          <a:r>
            <a:rPr lang="en-US" dirty="0" smtClean="0"/>
            <a:t>4.</a:t>
          </a:r>
          <a:r>
            <a:rPr lang="en-US" baseline="0" dirty="0" smtClean="0"/>
            <a:t> Taking corrective steps</a:t>
          </a:r>
          <a:endParaRPr lang="en-US" dirty="0"/>
        </a:p>
      </dgm:t>
    </dgm:pt>
    <dgm:pt modelId="{DE410BCB-8F5D-4F49-A53D-C9B66BEB3FDE}" type="parTrans" cxnId="{B5E38CAB-8969-4785-9143-27F78807ABE9}">
      <dgm:prSet/>
      <dgm:spPr/>
      <dgm:t>
        <a:bodyPr/>
        <a:lstStyle/>
        <a:p>
          <a:endParaRPr lang="en-US"/>
        </a:p>
      </dgm:t>
    </dgm:pt>
    <dgm:pt modelId="{1A8F7FB3-1490-4C94-8D79-0A8F88D46F2C}" type="sibTrans" cxnId="{B5E38CAB-8969-4785-9143-27F78807ABE9}">
      <dgm:prSet/>
      <dgm:spPr/>
      <dgm:t>
        <a:bodyPr/>
        <a:lstStyle/>
        <a:p>
          <a:endParaRPr lang="en-US"/>
        </a:p>
      </dgm:t>
    </dgm:pt>
    <dgm:pt modelId="{2581E35A-D18A-4D4D-9510-503918427941}">
      <dgm:prSet phldrT="[Text]"/>
      <dgm:spPr/>
      <dgm:t>
        <a:bodyPr/>
        <a:lstStyle/>
        <a:p>
          <a:r>
            <a:rPr lang="en-US" dirty="0" smtClean="0"/>
            <a:t>1.</a:t>
          </a:r>
          <a:r>
            <a:rPr lang="en-US" baseline="0" dirty="0" smtClean="0"/>
            <a:t> Establishment of standard</a:t>
          </a:r>
          <a:endParaRPr lang="en-US" dirty="0"/>
        </a:p>
      </dgm:t>
    </dgm:pt>
    <dgm:pt modelId="{21FD1BF0-4D0A-4F4A-98EE-DACE3B933EB4}" type="parTrans" cxnId="{5B93786E-1B1A-4272-8787-585C3834956B}">
      <dgm:prSet/>
      <dgm:spPr/>
      <dgm:t>
        <a:bodyPr/>
        <a:lstStyle/>
        <a:p>
          <a:endParaRPr lang="en-US"/>
        </a:p>
      </dgm:t>
    </dgm:pt>
    <dgm:pt modelId="{6AA3AB62-BCC3-44C6-B832-ED791A9BE694}" type="sibTrans" cxnId="{5B93786E-1B1A-4272-8787-585C3834956B}">
      <dgm:prSet/>
      <dgm:spPr/>
      <dgm:t>
        <a:bodyPr/>
        <a:lstStyle/>
        <a:p>
          <a:endParaRPr lang="en-US"/>
        </a:p>
      </dgm:t>
    </dgm:pt>
    <dgm:pt modelId="{0D25D516-6F93-4142-9F1F-ABDEA7C1A59A}" type="pres">
      <dgm:prSet presAssocID="{C448ED95-6866-4BCF-9F80-D1DD3CF5925B}" presName="cycle" presStyleCnt="0">
        <dgm:presLayoutVars>
          <dgm:dir/>
          <dgm:resizeHandles val="exact"/>
        </dgm:presLayoutVars>
      </dgm:prSet>
      <dgm:spPr/>
      <dgm:t>
        <a:bodyPr/>
        <a:lstStyle/>
        <a:p>
          <a:endParaRPr lang="en-US"/>
        </a:p>
      </dgm:t>
    </dgm:pt>
    <dgm:pt modelId="{CA01E5B9-F7B4-4086-A732-AA1F3C664C7D}" type="pres">
      <dgm:prSet presAssocID="{0E753048-B2D2-4E57-89A1-2321F0D5952A}" presName="dummy" presStyleCnt="0"/>
      <dgm:spPr/>
    </dgm:pt>
    <dgm:pt modelId="{F4227E79-4C6A-42F2-930E-E86D1C7F94A9}" type="pres">
      <dgm:prSet presAssocID="{0E753048-B2D2-4E57-89A1-2321F0D5952A}" presName="node" presStyleLbl="revTx" presStyleIdx="0" presStyleCnt="4">
        <dgm:presLayoutVars>
          <dgm:bulletEnabled val="1"/>
        </dgm:presLayoutVars>
      </dgm:prSet>
      <dgm:spPr/>
      <dgm:t>
        <a:bodyPr/>
        <a:lstStyle/>
        <a:p>
          <a:endParaRPr lang="en-US"/>
        </a:p>
      </dgm:t>
    </dgm:pt>
    <dgm:pt modelId="{784F5405-B52D-43F1-A89F-F271DE404DD7}" type="pres">
      <dgm:prSet presAssocID="{1F6F4FAE-7E63-4E2C-B47E-089C6A6BA10C}" presName="sibTrans" presStyleLbl="node1" presStyleIdx="0" presStyleCnt="4"/>
      <dgm:spPr/>
      <dgm:t>
        <a:bodyPr/>
        <a:lstStyle/>
        <a:p>
          <a:endParaRPr lang="en-US"/>
        </a:p>
      </dgm:t>
    </dgm:pt>
    <dgm:pt modelId="{2126BB3F-9A8A-4F98-A195-61F5C3E3FF1B}" type="pres">
      <dgm:prSet presAssocID="{4F1D2C39-FF70-4131-B845-80E2AB06992A}" presName="dummy" presStyleCnt="0"/>
      <dgm:spPr/>
    </dgm:pt>
    <dgm:pt modelId="{03AF8951-E3BB-4AC9-A4F3-17B804BFB920}" type="pres">
      <dgm:prSet presAssocID="{4F1D2C39-FF70-4131-B845-80E2AB06992A}" presName="node" presStyleLbl="revTx" presStyleIdx="1" presStyleCnt="4">
        <dgm:presLayoutVars>
          <dgm:bulletEnabled val="1"/>
        </dgm:presLayoutVars>
      </dgm:prSet>
      <dgm:spPr/>
      <dgm:t>
        <a:bodyPr/>
        <a:lstStyle/>
        <a:p>
          <a:endParaRPr lang="en-US"/>
        </a:p>
      </dgm:t>
    </dgm:pt>
    <dgm:pt modelId="{D4BA2555-24F9-4E66-97F7-CA4DFC44EC9A}" type="pres">
      <dgm:prSet presAssocID="{BB5B4161-B8A2-4A42-B930-68892AA8FBEF}" presName="sibTrans" presStyleLbl="node1" presStyleIdx="1" presStyleCnt="4"/>
      <dgm:spPr/>
      <dgm:t>
        <a:bodyPr/>
        <a:lstStyle/>
        <a:p>
          <a:endParaRPr lang="en-US"/>
        </a:p>
      </dgm:t>
    </dgm:pt>
    <dgm:pt modelId="{8AF2D3A6-3F94-4FCC-A73D-9125E8C4AA94}" type="pres">
      <dgm:prSet presAssocID="{0C7BFE36-EABA-42CD-AE14-C8BC42DD31E7}" presName="dummy" presStyleCnt="0"/>
      <dgm:spPr/>
    </dgm:pt>
    <dgm:pt modelId="{B79677DE-82A1-4588-AAFB-115953A8326A}" type="pres">
      <dgm:prSet presAssocID="{0C7BFE36-EABA-42CD-AE14-C8BC42DD31E7}" presName="node" presStyleLbl="revTx" presStyleIdx="2" presStyleCnt="4" custRadScaleRad="97173" custRadScaleInc="58">
        <dgm:presLayoutVars>
          <dgm:bulletEnabled val="1"/>
        </dgm:presLayoutVars>
      </dgm:prSet>
      <dgm:spPr/>
      <dgm:t>
        <a:bodyPr/>
        <a:lstStyle/>
        <a:p>
          <a:endParaRPr lang="en-US"/>
        </a:p>
      </dgm:t>
    </dgm:pt>
    <dgm:pt modelId="{9CB99F13-743E-4E4A-A729-10B6E69B98F5}" type="pres">
      <dgm:prSet presAssocID="{1A8F7FB3-1490-4C94-8D79-0A8F88D46F2C}" presName="sibTrans" presStyleLbl="node1" presStyleIdx="2" presStyleCnt="4"/>
      <dgm:spPr/>
      <dgm:t>
        <a:bodyPr/>
        <a:lstStyle/>
        <a:p>
          <a:endParaRPr lang="en-US"/>
        </a:p>
      </dgm:t>
    </dgm:pt>
    <dgm:pt modelId="{2029F0D7-A0B8-4559-BAEB-A351E3AA40A2}" type="pres">
      <dgm:prSet presAssocID="{2581E35A-D18A-4D4D-9510-503918427941}" presName="dummy" presStyleCnt="0"/>
      <dgm:spPr/>
    </dgm:pt>
    <dgm:pt modelId="{7A4AD48B-2986-4A22-86E1-883A92446915}" type="pres">
      <dgm:prSet presAssocID="{2581E35A-D18A-4D4D-9510-503918427941}" presName="node" presStyleLbl="revTx" presStyleIdx="3" presStyleCnt="4">
        <dgm:presLayoutVars>
          <dgm:bulletEnabled val="1"/>
        </dgm:presLayoutVars>
      </dgm:prSet>
      <dgm:spPr/>
      <dgm:t>
        <a:bodyPr/>
        <a:lstStyle/>
        <a:p>
          <a:endParaRPr lang="en-US"/>
        </a:p>
      </dgm:t>
    </dgm:pt>
    <dgm:pt modelId="{3C92006E-A267-4438-9761-A5C93D6E79B8}" type="pres">
      <dgm:prSet presAssocID="{6AA3AB62-BCC3-44C6-B832-ED791A9BE694}" presName="sibTrans" presStyleLbl="node1" presStyleIdx="3" presStyleCnt="4" custLinFactNeighborX="999" custLinFactNeighborY="-32"/>
      <dgm:spPr/>
      <dgm:t>
        <a:bodyPr/>
        <a:lstStyle/>
        <a:p>
          <a:endParaRPr lang="en-US"/>
        </a:p>
      </dgm:t>
    </dgm:pt>
  </dgm:ptLst>
  <dgm:cxnLst>
    <dgm:cxn modelId="{B5E38CAB-8969-4785-9143-27F78807ABE9}" srcId="{C448ED95-6866-4BCF-9F80-D1DD3CF5925B}" destId="{0C7BFE36-EABA-42CD-AE14-C8BC42DD31E7}" srcOrd="2" destOrd="0" parTransId="{DE410BCB-8F5D-4F49-A53D-C9B66BEB3FDE}" sibTransId="{1A8F7FB3-1490-4C94-8D79-0A8F88D46F2C}"/>
    <dgm:cxn modelId="{F2383AD9-617D-4BAB-BC68-6FFA480437E1}" type="presOf" srcId="{6AA3AB62-BCC3-44C6-B832-ED791A9BE694}" destId="{3C92006E-A267-4438-9761-A5C93D6E79B8}" srcOrd="0" destOrd="0" presId="urn:microsoft.com/office/officeart/2005/8/layout/cycle1"/>
    <dgm:cxn modelId="{479188A8-2CBF-4678-98B2-7B69BF54CB62}" type="presOf" srcId="{1A8F7FB3-1490-4C94-8D79-0A8F88D46F2C}" destId="{9CB99F13-743E-4E4A-A729-10B6E69B98F5}" srcOrd="0" destOrd="0" presId="urn:microsoft.com/office/officeart/2005/8/layout/cycle1"/>
    <dgm:cxn modelId="{B4FE021D-6FC6-4116-BF92-1B8EC817CCEC}" type="presOf" srcId="{2581E35A-D18A-4D4D-9510-503918427941}" destId="{7A4AD48B-2986-4A22-86E1-883A92446915}" srcOrd="0" destOrd="0" presId="urn:microsoft.com/office/officeart/2005/8/layout/cycle1"/>
    <dgm:cxn modelId="{FFFBB011-A3F0-4864-AF05-25D4EA6512AC}" type="presOf" srcId="{C448ED95-6866-4BCF-9F80-D1DD3CF5925B}" destId="{0D25D516-6F93-4142-9F1F-ABDEA7C1A59A}" srcOrd="0" destOrd="0" presId="urn:microsoft.com/office/officeart/2005/8/layout/cycle1"/>
    <dgm:cxn modelId="{8196E8B7-BEAF-405C-8B77-C949D585C738}" type="presOf" srcId="{1F6F4FAE-7E63-4E2C-B47E-089C6A6BA10C}" destId="{784F5405-B52D-43F1-A89F-F271DE404DD7}" srcOrd="0" destOrd="0" presId="urn:microsoft.com/office/officeart/2005/8/layout/cycle1"/>
    <dgm:cxn modelId="{842801F6-1D43-45B8-B06E-C5C382FAB57C}" srcId="{C448ED95-6866-4BCF-9F80-D1DD3CF5925B}" destId="{0E753048-B2D2-4E57-89A1-2321F0D5952A}" srcOrd="0" destOrd="0" parTransId="{97FA57EB-6833-4944-A028-CE176938F3AA}" sibTransId="{1F6F4FAE-7E63-4E2C-B47E-089C6A6BA10C}"/>
    <dgm:cxn modelId="{845AD762-7F84-4973-A765-0E12606C4336}" type="presOf" srcId="{BB5B4161-B8A2-4A42-B930-68892AA8FBEF}" destId="{D4BA2555-24F9-4E66-97F7-CA4DFC44EC9A}" srcOrd="0" destOrd="0" presId="urn:microsoft.com/office/officeart/2005/8/layout/cycle1"/>
    <dgm:cxn modelId="{2C0316FA-96B5-48F4-947C-C6A1C1A498D3}" srcId="{C448ED95-6866-4BCF-9F80-D1DD3CF5925B}" destId="{4F1D2C39-FF70-4131-B845-80E2AB06992A}" srcOrd="1" destOrd="0" parTransId="{057B7297-1E25-4C1F-963D-FC601F647243}" sibTransId="{BB5B4161-B8A2-4A42-B930-68892AA8FBEF}"/>
    <dgm:cxn modelId="{5B93786E-1B1A-4272-8787-585C3834956B}" srcId="{C448ED95-6866-4BCF-9F80-D1DD3CF5925B}" destId="{2581E35A-D18A-4D4D-9510-503918427941}" srcOrd="3" destOrd="0" parTransId="{21FD1BF0-4D0A-4F4A-98EE-DACE3B933EB4}" sibTransId="{6AA3AB62-BCC3-44C6-B832-ED791A9BE694}"/>
    <dgm:cxn modelId="{5117598C-15E3-4279-B806-0661D5B49E98}" type="presOf" srcId="{4F1D2C39-FF70-4131-B845-80E2AB06992A}" destId="{03AF8951-E3BB-4AC9-A4F3-17B804BFB920}" srcOrd="0" destOrd="0" presId="urn:microsoft.com/office/officeart/2005/8/layout/cycle1"/>
    <dgm:cxn modelId="{6BDFF922-4E38-4BA8-B3DB-A5B0E623EA2F}" type="presOf" srcId="{0E753048-B2D2-4E57-89A1-2321F0D5952A}" destId="{F4227E79-4C6A-42F2-930E-E86D1C7F94A9}" srcOrd="0" destOrd="0" presId="urn:microsoft.com/office/officeart/2005/8/layout/cycle1"/>
    <dgm:cxn modelId="{DE2116C2-BEF2-4FC1-984D-53DEAD6BDB62}" type="presOf" srcId="{0C7BFE36-EABA-42CD-AE14-C8BC42DD31E7}" destId="{B79677DE-82A1-4588-AAFB-115953A8326A}" srcOrd="0" destOrd="0" presId="urn:microsoft.com/office/officeart/2005/8/layout/cycle1"/>
    <dgm:cxn modelId="{747E14A4-B26F-443C-95D1-F150085F58BA}" type="presParOf" srcId="{0D25D516-6F93-4142-9F1F-ABDEA7C1A59A}" destId="{CA01E5B9-F7B4-4086-A732-AA1F3C664C7D}" srcOrd="0" destOrd="0" presId="urn:microsoft.com/office/officeart/2005/8/layout/cycle1"/>
    <dgm:cxn modelId="{1B5FFB6E-810C-4D23-83AB-D3E1A50893E7}" type="presParOf" srcId="{0D25D516-6F93-4142-9F1F-ABDEA7C1A59A}" destId="{F4227E79-4C6A-42F2-930E-E86D1C7F94A9}" srcOrd="1" destOrd="0" presId="urn:microsoft.com/office/officeart/2005/8/layout/cycle1"/>
    <dgm:cxn modelId="{1F5213CA-41E7-465F-87C7-D28C38C1D7AB}" type="presParOf" srcId="{0D25D516-6F93-4142-9F1F-ABDEA7C1A59A}" destId="{784F5405-B52D-43F1-A89F-F271DE404DD7}" srcOrd="2" destOrd="0" presId="urn:microsoft.com/office/officeart/2005/8/layout/cycle1"/>
    <dgm:cxn modelId="{4177C2D2-4A6B-4D85-9613-260C920757F5}" type="presParOf" srcId="{0D25D516-6F93-4142-9F1F-ABDEA7C1A59A}" destId="{2126BB3F-9A8A-4F98-A195-61F5C3E3FF1B}" srcOrd="3" destOrd="0" presId="urn:microsoft.com/office/officeart/2005/8/layout/cycle1"/>
    <dgm:cxn modelId="{9D80F8F0-BC51-4AF6-8471-3CB4C9218F81}" type="presParOf" srcId="{0D25D516-6F93-4142-9F1F-ABDEA7C1A59A}" destId="{03AF8951-E3BB-4AC9-A4F3-17B804BFB920}" srcOrd="4" destOrd="0" presId="urn:microsoft.com/office/officeart/2005/8/layout/cycle1"/>
    <dgm:cxn modelId="{9F08C1D4-A79F-4E84-80A2-73642ECCFA43}" type="presParOf" srcId="{0D25D516-6F93-4142-9F1F-ABDEA7C1A59A}" destId="{D4BA2555-24F9-4E66-97F7-CA4DFC44EC9A}" srcOrd="5" destOrd="0" presId="urn:microsoft.com/office/officeart/2005/8/layout/cycle1"/>
    <dgm:cxn modelId="{E7559F78-64E1-4A18-928D-7BC074105EC6}" type="presParOf" srcId="{0D25D516-6F93-4142-9F1F-ABDEA7C1A59A}" destId="{8AF2D3A6-3F94-4FCC-A73D-9125E8C4AA94}" srcOrd="6" destOrd="0" presId="urn:microsoft.com/office/officeart/2005/8/layout/cycle1"/>
    <dgm:cxn modelId="{5F7FAD91-1371-41F7-A3DB-8F574084B203}" type="presParOf" srcId="{0D25D516-6F93-4142-9F1F-ABDEA7C1A59A}" destId="{B79677DE-82A1-4588-AAFB-115953A8326A}" srcOrd="7" destOrd="0" presId="urn:microsoft.com/office/officeart/2005/8/layout/cycle1"/>
    <dgm:cxn modelId="{5FF2F62F-51A9-4FDE-A2D1-60F7ABAB2A4E}" type="presParOf" srcId="{0D25D516-6F93-4142-9F1F-ABDEA7C1A59A}" destId="{9CB99F13-743E-4E4A-A729-10B6E69B98F5}" srcOrd="8" destOrd="0" presId="urn:microsoft.com/office/officeart/2005/8/layout/cycle1"/>
    <dgm:cxn modelId="{1D6CF4F7-E60B-4B80-A588-132E48B8AE81}" type="presParOf" srcId="{0D25D516-6F93-4142-9F1F-ABDEA7C1A59A}" destId="{2029F0D7-A0B8-4559-BAEB-A351E3AA40A2}" srcOrd="9" destOrd="0" presId="urn:microsoft.com/office/officeart/2005/8/layout/cycle1"/>
    <dgm:cxn modelId="{8DA14E05-B42C-4D5F-9F2B-4B4EFC521E44}" type="presParOf" srcId="{0D25D516-6F93-4142-9F1F-ABDEA7C1A59A}" destId="{7A4AD48B-2986-4A22-86E1-883A92446915}" srcOrd="10" destOrd="0" presId="urn:microsoft.com/office/officeart/2005/8/layout/cycle1"/>
    <dgm:cxn modelId="{7CA1567F-6EB5-4711-A64C-9BD1BC312F44}" type="presParOf" srcId="{0D25D516-6F93-4142-9F1F-ABDEA7C1A59A}" destId="{3C92006E-A267-4438-9761-A5C93D6E79B8}" srcOrd="11"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227E79-4C6A-42F2-930E-E86D1C7F94A9}">
      <dsp:nvSpPr>
        <dsp:cNvPr id="0" name=""/>
        <dsp:cNvSpPr/>
      </dsp:nvSpPr>
      <dsp:spPr>
        <a:xfrm>
          <a:off x="4640099" y="95487"/>
          <a:ext cx="1504875" cy="150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2. Collecting data about performance</a:t>
          </a:r>
          <a:endParaRPr lang="en-US" sz="2000" kern="1200" dirty="0"/>
        </a:p>
      </dsp:txBody>
      <dsp:txXfrm>
        <a:off x="4640099" y="95487"/>
        <a:ext cx="1504875" cy="1504875"/>
      </dsp:txXfrm>
    </dsp:sp>
    <dsp:sp modelId="{784F5405-B52D-43F1-A89F-F271DE404DD7}">
      <dsp:nvSpPr>
        <dsp:cNvPr id="0" name=""/>
        <dsp:cNvSpPr/>
      </dsp:nvSpPr>
      <dsp:spPr>
        <a:xfrm>
          <a:off x="1989901" y="764"/>
          <a:ext cx="4249796" cy="4249796"/>
        </a:xfrm>
        <a:prstGeom prst="circularArrow">
          <a:avLst>
            <a:gd name="adj1" fmla="val 6905"/>
            <a:gd name="adj2" fmla="val 465590"/>
            <a:gd name="adj3" fmla="val 548415"/>
            <a:gd name="adj4" fmla="val 20585995"/>
            <a:gd name="adj5" fmla="val 805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AF8951-E3BB-4AC9-A4F3-17B804BFB920}">
      <dsp:nvSpPr>
        <dsp:cNvPr id="0" name=""/>
        <dsp:cNvSpPr/>
      </dsp:nvSpPr>
      <dsp:spPr>
        <a:xfrm>
          <a:off x="4640099" y="2650961"/>
          <a:ext cx="1504875" cy="150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3.</a:t>
          </a:r>
          <a:r>
            <a:rPr lang="en-US" sz="2000" kern="1200" baseline="0" dirty="0" smtClean="0"/>
            <a:t> Comparing performance with standards</a:t>
          </a:r>
          <a:endParaRPr lang="en-US" sz="2000" kern="1200" dirty="0"/>
        </a:p>
      </dsp:txBody>
      <dsp:txXfrm>
        <a:off x="4640099" y="2650961"/>
        <a:ext cx="1504875" cy="1504875"/>
      </dsp:txXfrm>
    </dsp:sp>
    <dsp:sp modelId="{D4BA2555-24F9-4E66-97F7-CA4DFC44EC9A}">
      <dsp:nvSpPr>
        <dsp:cNvPr id="0" name=""/>
        <dsp:cNvSpPr/>
      </dsp:nvSpPr>
      <dsp:spPr>
        <a:xfrm>
          <a:off x="2080624" y="-24238"/>
          <a:ext cx="4249796" cy="4249796"/>
        </a:xfrm>
        <a:prstGeom prst="circularArrow">
          <a:avLst>
            <a:gd name="adj1" fmla="val 6905"/>
            <a:gd name="adj2" fmla="val 465590"/>
            <a:gd name="adj3" fmla="val 6058282"/>
            <a:gd name="adj4" fmla="val 4565047"/>
            <a:gd name="adj5" fmla="val 805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9677DE-82A1-4588-AAFB-115953A8326A}">
      <dsp:nvSpPr>
        <dsp:cNvPr id="0" name=""/>
        <dsp:cNvSpPr/>
      </dsp:nvSpPr>
      <dsp:spPr>
        <a:xfrm>
          <a:off x="2120369" y="2614463"/>
          <a:ext cx="1504875" cy="150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4.</a:t>
          </a:r>
          <a:r>
            <a:rPr lang="en-US" sz="2000" kern="1200" baseline="0" dirty="0" smtClean="0"/>
            <a:t> Taking corrective steps</a:t>
          </a:r>
          <a:endParaRPr lang="en-US" sz="2000" kern="1200" dirty="0"/>
        </a:p>
      </dsp:txBody>
      <dsp:txXfrm>
        <a:off x="2120369" y="2614463"/>
        <a:ext cx="1504875" cy="1504875"/>
      </dsp:txXfrm>
    </dsp:sp>
    <dsp:sp modelId="{9CB99F13-743E-4E4A-A729-10B6E69B98F5}">
      <dsp:nvSpPr>
        <dsp:cNvPr id="0" name=""/>
        <dsp:cNvSpPr/>
      </dsp:nvSpPr>
      <dsp:spPr>
        <a:xfrm>
          <a:off x="2014920" y="-90020"/>
          <a:ext cx="4249796" cy="4249796"/>
        </a:xfrm>
        <a:prstGeom prst="circularArrow">
          <a:avLst>
            <a:gd name="adj1" fmla="val 6905"/>
            <a:gd name="adj2" fmla="val 465590"/>
            <a:gd name="adj3" fmla="val 11169241"/>
            <a:gd name="adj4" fmla="val 9677518"/>
            <a:gd name="adj5" fmla="val 805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4AD48B-2986-4A22-86E1-883A92446915}">
      <dsp:nvSpPr>
        <dsp:cNvPr id="0" name=""/>
        <dsp:cNvSpPr/>
      </dsp:nvSpPr>
      <dsp:spPr>
        <a:xfrm>
          <a:off x="2084625" y="95487"/>
          <a:ext cx="1504875" cy="150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1.</a:t>
          </a:r>
          <a:r>
            <a:rPr lang="en-US" sz="2000" kern="1200" baseline="0" dirty="0" smtClean="0"/>
            <a:t> Establishment of standard</a:t>
          </a:r>
          <a:endParaRPr lang="en-US" sz="2000" kern="1200" dirty="0"/>
        </a:p>
      </dsp:txBody>
      <dsp:txXfrm>
        <a:off x="2084625" y="95487"/>
        <a:ext cx="1504875" cy="1504875"/>
      </dsp:txXfrm>
    </dsp:sp>
    <dsp:sp modelId="{3C92006E-A267-4438-9761-A5C93D6E79B8}">
      <dsp:nvSpPr>
        <dsp:cNvPr id="0" name=""/>
        <dsp:cNvSpPr/>
      </dsp:nvSpPr>
      <dsp:spPr>
        <a:xfrm>
          <a:off x="2032357" y="-595"/>
          <a:ext cx="4249796" cy="4249796"/>
        </a:xfrm>
        <a:prstGeom prst="circularArrow">
          <a:avLst>
            <a:gd name="adj1" fmla="val 6905"/>
            <a:gd name="adj2" fmla="val 465590"/>
            <a:gd name="adj3" fmla="val 16748415"/>
            <a:gd name="adj4" fmla="val 15185995"/>
            <a:gd name="adj5" fmla="val 805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A5D9A7-38F2-4847-9EEE-4119ED85CEA3}" type="datetimeFigureOut">
              <a:rPr lang="en-US" smtClean="0"/>
              <a:pPr/>
              <a:t>10/15/2013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690C49-940A-4F39-A6FD-BEBD627EB39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9220" name="Rectangle 4"/>
          <p:cNvSpPr>
            <a:spLocks noGrp="1" noRot="1" noChangeAspect="1" noChangeArrowheads="1" noTextEdit="1"/>
          </p:cNvSpPr>
          <p:nvPr>
            <p:ph type="sldImg" idx="2"/>
          </p:nvPr>
        </p:nvSpPr>
        <p:spPr bwMode="auto">
          <a:xfrm>
            <a:off x="1144588"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32BE339-F682-42DF-AEB2-056B393BDF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AD8715-1D28-4ADC-89A1-E43063AD2EF5}" type="slidenum">
              <a:rPr lang="en-US"/>
              <a:pPr/>
              <a:t>1</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endParaRPr lang="en-US" sz="2400">
              <a:latin typeface="Times New Roman" charset="0"/>
            </a:endParaRPr>
          </a:p>
        </p:txBody>
      </p:sp>
      <p:sp>
        <p:nvSpPr>
          <p:cNvPr id="104451"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10445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04453" name="Rectangle 5"/>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104454" name="Rectangle 6"/>
          <p:cNvSpPr>
            <a:spLocks noGrp="1" noChangeArrowheads="1"/>
          </p:cNvSpPr>
          <p:nvPr>
            <p:ph type="ftr" sz="quarter" idx="3"/>
          </p:nvPr>
        </p:nvSpPr>
        <p:spPr/>
        <p:txBody>
          <a:bodyPr/>
          <a:lstStyle>
            <a:lvl1pPr>
              <a:defRPr/>
            </a:lvl1pPr>
          </a:lstStyle>
          <a:p>
            <a:endParaRPr lang="en-US"/>
          </a:p>
        </p:txBody>
      </p:sp>
      <p:sp>
        <p:nvSpPr>
          <p:cNvPr id="104455" name="Rectangle 7"/>
          <p:cNvSpPr>
            <a:spLocks noGrp="1" noChangeArrowheads="1"/>
          </p:cNvSpPr>
          <p:nvPr>
            <p:ph type="sldNum" sz="quarter" idx="4"/>
          </p:nvPr>
        </p:nvSpPr>
        <p:spPr>
          <a:xfrm>
            <a:off x="6553200" y="6248400"/>
            <a:ext cx="2133600" cy="457200"/>
          </a:xfrm>
        </p:spPr>
        <p:txBody>
          <a:bodyPr/>
          <a:lstStyle>
            <a:lvl1pPr>
              <a:defRPr b="1"/>
            </a:lvl1pPr>
          </a:lstStyle>
          <a:p>
            <a:fld id="{0585AF8F-1587-4C34-B060-D29162B741FA}" type="slidenum">
              <a:rPr lang="en-US"/>
              <a:pPr/>
              <a:t>‹#›</a:t>
            </a:fld>
            <a:endParaRPr lang="en-US"/>
          </a:p>
        </p:txBody>
      </p:sp>
      <p:grpSp>
        <p:nvGrpSpPr>
          <p:cNvPr id="104456" name="Group 8"/>
          <p:cNvGrpSpPr>
            <a:grpSpLocks/>
          </p:cNvGrpSpPr>
          <p:nvPr/>
        </p:nvGrpSpPr>
        <p:grpSpPr bwMode="auto">
          <a:xfrm>
            <a:off x="381000" y="304800"/>
            <a:ext cx="8391525" cy="5791200"/>
            <a:chOff x="240" y="192"/>
            <a:chExt cx="5286" cy="3648"/>
          </a:xfrm>
        </p:grpSpPr>
        <p:sp>
          <p:nvSpPr>
            <p:cNvPr id="104457"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endParaRPr lang="en-US" sz="2400">
                <a:latin typeface="Times New Roman" charset="0"/>
              </a:endParaRPr>
            </a:p>
          </p:txBody>
        </p:sp>
        <p:sp>
          <p:nvSpPr>
            <p:cNvPr id="104458"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sp>
          <p:nvSpPr>
            <p:cNvPr id="104459"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endParaRPr lang="en-US" sz="2400">
                <a:latin typeface="Times New Roman" charset="0"/>
              </a:endParaRPr>
            </a:p>
          </p:txBody>
        </p:sp>
        <p:sp>
          <p:nvSpPr>
            <p:cNvPr id="104460"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sp>
          <p:nvSpPr>
            <p:cNvPr id="104461"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endParaRPr lang="en-US"/>
            </a:p>
          </p:txBody>
        </p:sp>
        <p:sp>
          <p:nvSpPr>
            <p:cNvPr id="104462"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gr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4D2C6B-EAC1-480E-8D80-45C85F10B58F}"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12D228B-AA22-4F4E-AD05-2F8BD9A18E45}" type="slidenum">
              <a:rPr lang="en-US"/>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16764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0349A720-DD59-4A49-8952-BA3F494805C5}" type="slidenum">
              <a:rPr lang="en-US"/>
              <a:pPr/>
              <a:t>‹#›</a:t>
            </a:fld>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828800"/>
            <a:ext cx="8229600" cy="4302125"/>
          </a:xfrm>
        </p:spPr>
        <p:txBody>
          <a:bodyPr/>
          <a:lstStyle/>
          <a:p>
            <a:endParaRPr lang="en-US"/>
          </a:p>
        </p:txBody>
      </p:sp>
      <p:sp>
        <p:nvSpPr>
          <p:cNvPr id="4" name="Date Placeholder 3"/>
          <p:cNvSpPr>
            <a:spLocks noGrp="1"/>
          </p:cNvSpPr>
          <p:nvPr>
            <p:ph type="dt" sz="half" idx="10"/>
          </p:nvPr>
        </p:nvSpPr>
        <p:spPr>
          <a:xfrm>
            <a:off x="457200" y="6248400"/>
            <a:ext cx="16764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E4FE7D11-27D3-4B89-9B8B-886776D6983C}"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C8104C-D436-4D1A-8739-958F384B36A8}"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B84A8A-D022-4E00-AD87-5625DEA806BD}"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B4469E-0E0E-4EF6-A996-F6913941F847}"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10B9586-EEC3-4887-B50C-4BFFE4A15820}"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A862D67-E7AF-4123-A564-85B830E1D385}"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8D50F2B-A0A1-41E1-9F6C-C8E8F5FC4BB0}"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C3DBD3-0098-40E9-A0B6-0380DBEA3169}"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38713F7-99C1-48B1-8FBE-AE2A144A1EB9}"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2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034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034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F079ECE8-F602-45D2-B1E7-2F0C541E798E}" type="slidenum">
              <a:rPr lang="en-US"/>
              <a:pPr/>
              <a:t>‹#›</a:t>
            </a:fld>
            <a:endParaRPr lang="en-US"/>
          </a:p>
        </p:txBody>
      </p:sp>
      <p:grpSp>
        <p:nvGrpSpPr>
          <p:cNvPr id="103431" name="Group 7"/>
          <p:cNvGrpSpPr>
            <a:grpSpLocks/>
          </p:cNvGrpSpPr>
          <p:nvPr/>
        </p:nvGrpSpPr>
        <p:grpSpPr bwMode="auto">
          <a:xfrm>
            <a:off x="279400" y="152400"/>
            <a:ext cx="8686800" cy="1600200"/>
            <a:chOff x="176" y="96"/>
            <a:chExt cx="5472" cy="1008"/>
          </a:xfrm>
        </p:grpSpPr>
        <p:sp>
          <p:nvSpPr>
            <p:cNvPr id="10343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endParaRPr lang="en-US"/>
            </a:p>
          </p:txBody>
        </p:sp>
        <p:sp>
          <p:nvSpPr>
            <p:cNvPr id="10343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sp>
          <p:nvSpPr>
            <p:cNvPr id="10343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sp>
          <p:nvSpPr>
            <p:cNvPr id="10343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sp>
          <p:nvSpPr>
            <p:cNvPr id="1034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endParaRPr lang="en-US" sz="2400">
                <a:latin typeface="Times New Roman" charset="0"/>
              </a:endParaRPr>
            </a:p>
          </p:txBody>
        </p:sp>
      </p:grpSp>
    </p:spTree>
  </p:cSld>
  <p:clrMap bg1="lt1" tx1="dk1" bg2="lt2" tx2="dk2" accent1="accent1" accent2="accent2" accent3="accent3" accent4="accent4" accent5="accent5" accent6="accent6" hlink="hlink" folHlink="folHlink"/>
  <p:sldLayoutIdLst>
    <p:sldLayoutId id="214748365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ransition>
    <p:fade thruBlk="1"/>
  </p:transition>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charset="0"/>
          <a:cs typeface="Arial" charset="0"/>
        </a:defRPr>
      </a:lvl2pPr>
      <a:lvl3pPr algn="l" rtl="0" fontAlgn="base">
        <a:spcBef>
          <a:spcPct val="0"/>
        </a:spcBef>
        <a:spcAft>
          <a:spcPct val="0"/>
        </a:spcAft>
        <a:defRPr sz="4400">
          <a:solidFill>
            <a:schemeClr val="tx2"/>
          </a:solidFill>
          <a:latin typeface="Times New Roman" charset="0"/>
          <a:cs typeface="Arial" charset="0"/>
        </a:defRPr>
      </a:lvl3pPr>
      <a:lvl4pPr algn="l" rtl="0" fontAlgn="base">
        <a:spcBef>
          <a:spcPct val="0"/>
        </a:spcBef>
        <a:spcAft>
          <a:spcPct val="0"/>
        </a:spcAft>
        <a:defRPr sz="4400">
          <a:solidFill>
            <a:schemeClr val="tx2"/>
          </a:solidFill>
          <a:latin typeface="Times New Roman" charset="0"/>
          <a:cs typeface="Arial" charset="0"/>
        </a:defRPr>
      </a:lvl4pPr>
      <a:lvl5pPr algn="l" rtl="0" fontAlgn="base">
        <a:spcBef>
          <a:spcPct val="0"/>
        </a:spcBef>
        <a:spcAft>
          <a:spcPct val="0"/>
        </a:spcAft>
        <a:defRPr sz="4400">
          <a:solidFill>
            <a:schemeClr val="tx2"/>
          </a:solidFill>
          <a:latin typeface="Times New Roman" charset="0"/>
          <a:cs typeface="Arial" charset="0"/>
        </a:defRPr>
      </a:lvl5pPr>
      <a:lvl6pPr marL="457200" algn="l" rtl="0" fontAlgn="base">
        <a:spcBef>
          <a:spcPct val="0"/>
        </a:spcBef>
        <a:spcAft>
          <a:spcPct val="0"/>
        </a:spcAft>
        <a:defRPr sz="4400">
          <a:solidFill>
            <a:schemeClr val="tx2"/>
          </a:solidFill>
          <a:latin typeface="Times New Roman" charset="0"/>
          <a:cs typeface="Arial" charset="0"/>
        </a:defRPr>
      </a:lvl6pPr>
      <a:lvl7pPr marL="914400" algn="l" rtl="0" fontAlgn="base">
        <a:spcBef>
          <a:spcPct val="0"/>
        </a:spcBef>
        <a:spcAft>
          <a:spcPct val="0"/>
        </a:spcAft>
        <a:defRPr sz="4400">
          <a:solidFill>
            <a:schemeClr val="tx2"/>
          </a:solidFill>
          <a:latin typeface="Times New Roman" charset="0"/>
          <a:cs typeface="Arial" charset="0"/>
        </a:defRPr>
      </a:lvl7pPr>
      <a:lvl8pPr marL="1371600" algn="l" rtl="0" fontAlgn="base">
        <a:spcBef>
          <a:spcPct val="0"/>
        </a:spcBef>
        <a:spcAft>
          <a:spcPct val="0"/>
        </a:spcAft>
        <a:defRPr sz="4400">
          <a:solidFill>
            <a:schemeClr val="tx2"/>
          </a:solidFill>
          <a:latin typeface="Times New Roman" charset="0"/>
          <a:cs typeface="Arial" charset="0"/>
        </a:defRPr>
      </a:lvl8pPr>
      <a:lvl9pPr marL="1828800" algn="l" rtl="0" fontAlgn="base">
        <a:spcBef>
          <a:spcPct val="0"/>
        </a:spcBef>
        <a:spcAft>
          <a:spcPct val="0"/>
        </a:spcAft>
        <a:defRPr sz="4400">
          <a:solidFill>
            <a:schemeClr val="tx2"/>
          </a:solidFill>
          <a:latin typeface="Times New Roman" charset="0"/>
          <a:cs typeface="Arial"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cs typeface="+mn-cs"/>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cs typeface="+mn-cs"/>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cs typeface="+mn-cs"/>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cs typeface="+mn-cs"/>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cs typeface="+mn-cs"/>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cs typeface="+mn-cs"/>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cs typeface="+mn-cs"/>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743200"/>
            <a:ext cx="8686800" cy="838200"/>
          </a:xfrm>
        </p:spPr>
        <p:txBody>
          <a:bodyPr/>
          <a:lstStyle/>
          <a:p>
            <a:pPr algn="ctr"/>
            <a:r>
              <a:rPr lang="en-US" sz="4800" dirty="0" smtClean="0"/>
              <a:t>CONTROLLING</a:t>
            </a:r>
            <a:endParaRPr lang="en-US" sz="4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Taking Corrective Steps:</a:t>
            </a:r>
            <a:endParaRPr lang="en-US" dirty="0"/>
          </a:p>
        </p:txBody>
      </p:sp>
      <p:sp>
        <p:nvSpPr>
          <p:cNvPr id="3" name="Content Placeholder 2"/>
          <p:cNvSpPr>
            <a:spLocks noGrp="1"/>
          </p:cNvSpPr>
          <p:nvPr>
            <p:ph idx="1"/>
          </p:nvPr>
        </p:nvSpPr>
        <p:spPr/>
        <p:txBody>
          <a:bodyPr/>
          <a:lstStyle/>
          <a:p>
            <a:pPr algn="just"/>
            <a:endParaRPr lang="en-US" dirty="0" smtClean="0"/>
          </a:p>
          <a:p>
            <a:pPr algn="just"/>
            <a:r>
              <a:rPr lang="en-US" dirty="0" smtClean="0"/>
              <a:t>Controlling is incomplete without corrective action.</a:t>
            </a:r>
          </a:p>
          <a:p>
            <a:pPr algn="just"/>
            <a:r>
              <a:rPr lang="en-US" dirty="0" smtClean="0"/>
              <a:t>It does not stop at corrective action</a:t>
            </a:r>
          </a:p>
          <a:p>
            <a:pPr algn="just"/>
            <a:r>
              <a:rPr lang="en-US" dirty="0" smtClean="0"/>
              <a:t>Employees must be taken into confidence while corrective action.</a:t>
            </a: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10</a:t>
            </a:fld>
            <a:endParaRPr lang="en-US"/>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of Control</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various techniques of managerial control may be classified into two broad categories:</a:t>
            </a:r>
          </a:p>
          <a:p>
            <a:endParaRPr lang="en-US" dirty="0" smtClean="0"/>
          </a:p>
          <a:p>
            <a:r>
              <a:rPr lang="en-US" dirty="0" smtClean="0"/>
              <a:t>Traditional</a:t>
            </a:r>
          </a:p>
          <a:p>
            <a:r>
              <a:rPr lang="en-US" dirty="0" smtClean="0"/>
              <a:t>Modern</a:t>
            </a:r>
            <a:endParaRPr 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a:t>
            </a:r>
            <a:endParaRPr lang="en-US" dirty="0"/>
          </a:p>
        </p:txBody>
      </p:sp>
      <p:sp>
        <p:nvSpPr>
          <p:cNvPr id="3" name="Content Placeholder 2"/>
          <p:cNvSpPr>
            <a:spLocks noGrp="1"/>
          </p:cNvSpPr>
          <p:nvPr>
            <p:ph idx="1"/>
          </p:nvPr>
        </p:nvSpPr>
        <p:spPr/>
        <p:txBody>
          <a:bodyPr/>
          <a:lstStyle/>
          <a:p>
            <a:pPr marL="514350" indent="-514350" algn="just">
              <a:buNone/>
            </a:pPr>
            <a:r>
              <a:rPr lang="en-US" dirty="0" smtClean="0"/>
              <a:t>1. Budgetary Control:</a:t>
            </a:r>
          </a:p>
          <a:p>
            <a:pPr marL="514350" indent="-514350" algn="just">
              <a:buNone/>
            </a:pPr>
            <a:endParaRPr lang="en-US" dirty="0" smtClean="0"/>
          </a:p>
          <a:p>
            <a:pPr marL="514350" indent="-514350" algn="just">
              <a:buFont typeface="Wingdings" pitchFamily="2" charset="2"/>
              <a:buChar char="§"/>
            </a:pPr>
            <a:r>
              <a:rPr lang="en-US" sz="2400" i="1" dirty="0" smtClean="0"/>
              <a:t>Budgetary Control can play three roles in an organization as tool for planning, control and coordination.</a:t>
            </a:r>
          </a:p>
          <a:p>
            <a:pPr marL="514350" indent="-514350" algn="just">
              <a:buFont typeface="Wingdings" pitchFamily="2" charset="2"/>
              <a:buChar char="§"/>
            </a:pPr>
            <a:r>
              <a:rPr lang="en-US" sz="2400" i="1" dirty="0" smtClean="0"/>
              <a:t>It forces manager to plan their activities. </a:t>
            </a:r>
          </a:p>
          <a:p>
            <a:pPr marL="514350" indent="-514350" algn="just">
              <a:buFont typeface="Wingdings" pitchFamily="2" charset="2"/>
              <a:buChar char="§"/>
            </a:pPr>
            <a:r>
              <a:rPr lang="en-US" sz="2400" i="1" dirty="0" smtClean="0"/>
              <a:t>It is duly concerned with concrete numerical goals.</a:t>
            </a:r>
          </a:p>
          <a:p>
            <a:pPr marL="514350" indent="-514350" algn="just">
              <a:buFont typeface="Wingdings" pitchFamily="2" charset="2"/>
              <a:buChar char="§"/>
            </a:pPr>
            <a:r>
              <a:rPr lang="en-US" sz="2400" i="1" dirty="0" smtClean="0"/>
              <a:t>It encourages exchange of information.</a:t>
            </a:r>
          </a:p>
          <a:p>
            <a:pPr marL="514350" lvl="0" indent="-514350" algn="just">
              <a:buFont typeface="Wingdings" pitchFamily="2" charset="2"/>
              <a:buChar char="§"/>
            </a:pPr>
            <a:r>
              <a:rPr lang="en-US" sz="2400" i="1" dirty="0" smtClean="0"/>
              <a:t>It leads to attentive utilization of resources.</a:t>
            </a:r>
            <a:endParaRPr lang="en-US" sz="2400" dirty="0" smtClean="0"/>
          </a:p>
          <a:p>
            <a:pPr marL="514350" indent="-514350" algn="just">
              <a:buFont typeface="Wingdings" pitchFamily="2" charset="2"/>
              <a:buChar char="§"/>
            </a:pPr>
            <a:endParaRPr lang="en-US" sz="2400" dirty="0" smtClean="0"/>
          </a:p>
          <a:p>
            <a:pPr marL="514350" indent="-514350" algn="just">
              <a:buFont typeface="Wingdings" pitchFamily="2" charset="2"/>
              <a:buChar char="§"/>
            </a:pPr>
            <a:endParaRPr lang="en-US"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Limitation:</a:t>
            </a:r>
          </a:p>
          <a:p>
            <a:endParaRPr lang="en-US" dirty="0" smtClean="0"/>
          </a:p>
          <a:p>
            <a:pPr algn="just">
              <a:buFont typeface="Wingdings" pitchFamily="2" charset="2"/>
              <a:buChar char="§"/>
            </a:pPr>
            <a:r>
              <a:rPr lang="en-US" sz="2800" i="1" dirty="0" smtClean="0"/>
              <a:t>Budgets of future years are prepared on the basis of previous budgets. </a:t>
            </a:r>
          </a:p>
          <a:p>
            <a:pPr lvl="0" algn="just">
              <a:buFont typeface="Wingdings" pitchFamily="2" charset="2"/>
              <a:buChar char="§"/>
            </a:pPr>
            <a:r>
              <a:rPr lang="en-US" sz="2800" i="1" dirty="0" smtClean="0"/>
              <a:t>Budget is just a sophisticated guesswork, so question can be raised about its usefulness.</a:t>
            </a:r>
          </a:p>
          <a:p>
            <a:pPr lvl="0" algn="just">
              <a:buFont typeface="Wingdings" pitchFamily="2" charset="2"/>
              <a:buChar char="§"/>
            </a:pPr>
            <a:r>
              <a:rPr lang="en-US" sz="2800" i="1" dirty="0" smtClean="0"/>
              <a:t>Budgetary control requires lots of paper work.</a:t>
            </a:r>
            <a:endParaRPr lang="en-US" sz="2800" dirty="0" smtClean="0"/>
          </a:p>
          <a:p>
            <a:pPr>
              <a:buFont typeface="Wingdings" pitchFamily="2" charset="2"/>
              <a:buChar char="§"/>
            </a:pPr>
            <a:endParaRPr lang="en-US"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28800"/>
            <a:ext cx="8229600" cy="4724400"/>
          </a:xfrm>
        </p:spPr>
        <p:txBody>
          <a:bodyPr/>
          <a:lstStyle/>
          <a:p>
            <a:pPr algn="just">
              <a:buNone/>
            </a:pPr>
            <a:r>
              <a:rPr lang="en-US" dirty="0" smtClean="0"/>
              <a:t>2. Break Even Analysis:</a:t>
            </a:r>
          </a:p>
          <a:p>
            <a:pPr algn="just">
              <a:buNone/>
            </a:pPr>
            <a:endParaRPr lang="en-US" dirty="0" smtClean="0"/>
          </a:p>
          <a:p>
            <a:pPr algn="just">
              <a:buFont typeface="Wingdings" pitchFamily="2" charset="2"/>
              <a:buChar char="§"/>
            </a:pPr>
            <a:r>
              <a:rPr lang="en-US" sz="2400" i="1" dirty="0" smtClean="0"/>
              <a:t>Break –Even Analysis is basically concerned with the cost – volume – profit relationship</a:t>
            </a:r>
          </a:p>
          <a:p>
            <a:pPr algn="just">
              <a:buFont typeface="Wingdings" pitchFamily="2" charset="2"/>
              <a:buChar char="§"/>
            </a:pPr>
            <a:r>
              <a:rPr lang="en-US" sz="2400" i="1" dirty="0" smtClean="0"/>
              <a:t>It shows neither profit nor loss. </a:t>
            </a:r>
            <a:endParaRPr lang="en-US" sz="2400" dirty="0" smtClean="0"/>
          </a:p>
          <a:p>
            <a:pPr algn="just">
              <a:buFont typeface="Wingdings" pitchFamily="2" charset="2"/>
              <a:buChar char="§"/>
            </a:pPr>
            <a:r>
              <a:rPr lang="en-US" sz="2400" i="1" dirty="0" smtClean="0"/>
              <a:t>Comparison of performance of different product line and services to make them more effective.</a:t>
            </a:r>
            <a:endParaRPr lang="en-US" sz="2400" dirty="0" smtClean="0"/>
          </a:p>
          <a:p>
            <a:pPr algn="just">
              <a:buFont typeface="Wingdings" pitchFamily="2" charset="2"/>
              <a:buChar char="§"/>
            </a:pPr>
            <a:r>
              <a:rPr lang="en-US" sz="2400" i="1" dirty="0" smtClean="0"/>
              <a:t>To decide the capacity expansion of plant.</a:t>
            </a:r>
            <a:endParaRPr lang="en-US" sz="2400" dirty="0" smtClean="0"/>
          </a:p>
          <a:p>
            <a:pPr algn="just">
              <a:buFont typeface="Wingdings" pitchFamily="2" charset="2"/>
              <a:buChar char="§"/>
            </a:pPr>
            <a:r>
              <a:rPr lang="en-US" sz="2400" i="1" dirty="0" smtClean="0"/>
              <a:t>Estimate the impact of sales price on the volume of profit.</a:t>
            </a:r>
            <a:endParaRPr lang="en-US" sz="2400" dirty="0" smtClean="0"/>
          </a:p>
          <a:p>
            <a:pPr algn="just">
              <a:buFont typeface="Wingdings" pitchFamily="2" charset="2"/>
              <a:buChar char="§"/>
            </a:pPr>
            <a:r>
              <a:rPr lang="en-US" sz="2400" i="1" dirty="0" smtClean="0"/>
              <a:t>To decide the optimum product mix to optimize profit.</a:t>
            </a:r>
            <a:endParaRPr lang="en-US" sz="2400" dirty="0" smtClean="0"/>
          </a:p>
          <a:p>
            <a:pPr algn="just">
              <a:buFont typeface="Wingdings" pitchFamily="2" charset="2"/>
              <a:buChar char="§"/>
            </a:pPr>
            <a:endParaRPr lang="en-US"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3. Statistical Reports:</a:t>
            </a:r>
          </a:p>
          <a:p>
            <a:pPr algn="just">
              <a:buFont typeface="Wingdings" pitchFamily="2" charset="2"/>
              <a:buChar char="§"/>
            </a:pPr>
            <a:r>
              <a:rPr lang="en-US" sz="2400" dirty="0" smtClean="0"/>
              <a:t>Statistical Reports and </a:t>
            </a:r>
            <a:r>
              <a:rPr lang="en-US" sz="2400" dirty="0" smtClean="0"/>
              <a:t>analysis </a:t>
            </a:r>
            <a:r>
              <a:rPr lang="en-US" sz="2400" dirty="0" smtClean="0"/>
              <a:t>are an important instrument of control.</a:t>
            </a:r>
          </a:p>
          <a:p>
            <a:pPr algn="just">
              <a:buFont typeface="Wingdings" pitchFamily="2" charset="2"/>
              <a:buChar char="§"/>
            </a:pPr>
            <a:r>
              <a:rPr lang="en-US" sz="2400" dirty="0" smtClean="0"/>
              <a:t>Analysis of statistical data in the form of ratios, percentages, averages etc is helpful in control of production, quality, inventory etc.</a:t>
            </a:r>
          </a:p>
          <a:p>
            <a:pPr algn="just">
              <a:buFont typeface="Wingdings" pitchFamily="2" charset="2"/>
              <a:buChar char="§"/>
            </a:pPr>
            <a:r>
              <a:rPr lang="en-US" sz="2400" dirty="0" smtClean="0"/>
              <a:t>Stat. reports are analytical documents in the form of tables, graph etc</a:t>
            </a:r>
          </a:p>
          <a:p>
            <a:pPr algn="just">
              <a:buFont typeface="Wingdings" pitchFamily="2" charset="2"/>
              <a:buChar char="§"/>
            </a:pPr>
            <a:r>
              <a:rPr lang="en-US" sz="2400" dirty="0" smtClean="0"/>
              <a:t>They provide factual data and trends useful for managerial control.</a:t>
            </a:r>
          </a:p>
          <a:p>
            <a:pPr algn="just">
              <a:buFont typeface="Wingdings" pitchFamily="2" charset="2"/>
              <a:buChar char="§"/>
            </a:pPr>
            <a:endParaRPr lang="en-US" sz="2400"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a:t>
            </a:r>
            <a:endParaRPr lang="en-US" dirty="0"/>
          </a:p>
        </p:txBody>
      </p:sp>
      <p:sp>
        <p:nvSpPr>
          <p:cNvPr id="3" name="Content Placeholder 2"/>
          <p:cNvSpPr>
            <a:spLocks noGrp="1"/>
          </p:cNvSpPr>
          <p:nvPr>
            <p:ph idx="1"/>
          </p:nvPr>
        </p:nvSpPr>
        <p:spPr>
          <a:xfrm>
            <a:off x="457200" y="1828800"/>
            <a:ext cx="8229600" cy="4495800"/>
          </a:xfrm>
        </p:spPr>
        <p:txBody>
          <a:bodyPr/>
          <a:lstStyle/>
          <a:p>
            <a:pPr marL="514350" indent="-514350">
              <a:buNone/>
            </a:pPr>
            <a:r>
              <a:rPr lang="en-US" dirty="0" smtClean="0"/>
              <a:t>1. Responsibility Accounting:</a:t>
            </a:r>
          </a:p>
          <a:p>
            <a:pPr marL="514350" indent="-514350" algn="just">
              <a:buFont typeface="Wingdings" pitchFamily="2" charset="2"/>
              <a:buChar char="§"/>
            </a:pPr>
            <a:r>
              <a:rPr lang="en-US" sz="2400" i="1" dirty="0" smtClean="0"/>
              <a:t>The responsibility accounting focuses attention on management by objectives rather than management by domination. </a:t>
            </a:r>
          </a:p>
          <a:p>
            <a:pPr marL="514350" indent="-514350" algn="just">
              <a:buFont typeface="Wingdings" pitchFamily="2" charset="2"/>
              <a:buChar char="§"/>
            </a:pPr>
            <a:r>
              <a:rPr lang="en-US" sz="2400" i="1" dirty="0" smtClean="0"/>
              <a:t>Each person is responsible for this area of operation and for effective control; he must know what his costs should be and what his cost were.</a:t>
            </a:r>
          </a:p>
          <a:p>
            <a:pPr marL="514350" indent="-514350" algn="just">
              <a:buFont typeface="Wingdings" pitchFamily="2" charset="2"/>
              <a:buChar char="§"/>
            </a:pPr>
            <a:r>
              <a:rPr lang="en-US" sz="2400" i="1" dirty="0" smtClean="0"/>
              <a:t>Thus, in responsibility accounting, costs are assigned to responsibility centers rather than to products and a clear distinction is made between controllable and uncontrollable costs by the head.</a:t>
            </a:r>
            <a:endParaRPr lang="en-US" sz="2400" dirty="0" smtClean="0"/>
          </a:p>
          <a:p>
            <a:pPr marL="514350" indent="-514350">
              <a:buFont typeface="Wingdings" pitchFamily="2" charset="2"/>
              <a:buChar char="§"/>
            </a:pPr>
            <a:endParaRPr lang="en-US"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 Internal Audit:</a:t>
            </a:r>
          </a:p>
          <a:p>
            <a:pPr algn="just">
              <a:buFont typeface="Wingdings" pitchFamily="2" charset="2"/>
              <a:buChar char="§"/>
            </a:pPr>
            <a:r>
              <a:rPr lang="en-US" sz="2400" dirty="0" smtClean="0"/>
              <a:t>It is an effective tool of managerial control.</a:t>
            </a:r>
          </a:p>
          <a:p>
            <a:pPr algn="just">
              <a:buFont typeface="Wingdings" pitchFamily="2" charset="2"/>
              <a:buChar char="§"/>
            </a:pPr>
            <a:r>
              <a:rPr lang="en-US" sz="2400" dirty="0" smtClean="0"/>
              <a:t>It is carried out by managers themselves or by special staff.</a:t>
            </a:r>
          </a:p>
          <a:p>
            <a:pPr algn="just">
              <a:buFont typeface="Wingdings" pitchFamily="2" charset="2"/>
              <a:buChar char="§"/>
            </a:pPr>
            <a:r>
              <a:rPr lang="en-US" sz="2400" dirty="0" smtClean="0"/>
              <a:t>Internal audit ensure that accounts properly reflect the facts, appraisal policies, procedure, quality of management and many more.</a:t>
            </a:r>
          </a:p>
          <a:p>
            <a:pPr algn="just">
              <a:buFont typeface="Wingdings" pitchFamily="2" charset="2"/>
              <a:buChar char="§"/>
            </a:pPr>
            <a:r>
              <a:rPr lang="en-US" sz="2400" dirty="0" smtClean="0"/>
              <a:t>It makes suitable recommendations for managerial action.</a:t>
            </a:r>
          </a:p>
          <a:p>
            <a:pPr algn="just">
              <a:buFont typeface="Wingdings" pitchFamily="2" charset="2"/>
              <a:buChar char="§"/>
            </a:pPr>
            <a:r>
              <a:rPr lang="en-US" sz="2400" dirty="0" smtClean="0"/>
              <a:t>Internal audit require extra cost &amp; it may be too much for small organization.</a:t>
            </a:r>
            <a:endParaRPr lang="en-US" sz="2400"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 Inventory Control:</a:t>
            </a:r>
          </a:p>
          <a:p>
            <a:pPr>
              <a:buNone/>
            </a:pPr>
            <a:endParaRPr lang="en-US" dirty="0" smtClean="0"/>
          </a:p>
          <a:p>
            <a:pPr algn="just">
              <a:buFont typeface="Wingdings" pitchFamily="2" charset="2"/>
              <a:buChar char="§"/>
            </a:pPr>
            <a:r>
              <a:rPr lang="en-US" sz="2800" dirty="0" smtClean="0"/>
              <a:t>Inventory consist of raw material, work in progress, and finished goods.</a:t>
            </a:r>
          </a:p>
          <a:p>
            <a:pPr algn="just">
              <a:buFont typeface="Wingdings" pitchFamily="2" charset="2"/>
              <a:buChar char="§"/>
            </a:pPr>
            <a:r>
              <a:rPr lang="en-US" sz="2800" dirty="0" smtClean="0"/>
              <a:t>Inventory is kept at a particular level to meet future needs of org.</a:t>
            </a:r>
          </a:p>
          <a:p>
            <a:pPr algn="just">
              <a:buFont typeface="Wingdings" pitchFamily="2" charset="2"/>
              <a:buChar char="§"/>
            </a:pPr>
            <a:r>
              <a:rPr lang="en-US" sz="2800" dirty="0" smtClean="0"/>
              <a:t>For inventory control two techniques are applied: ABC analysis and EOQ  </a:t>
            </a:r>
            <a:endParaRPr lang="en-US" sz="2800"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ABC Analysis:</a:t>
            </a:r>
          </a:p>
          <a:p>
            <a:pPr algn="just">
              <a:buFont typeface="Wingdings" pitchFamily="2" charset="2"/>
              <a:buChar char="§"/>
            </a:pPr>
            <a:r>
              <a:rPr lang="en-US" sz="2800" dirty="0" smtClean="0"/>
              <a:t>It is widely used technique for classifying different items.</a:t>
            </a:r>
          </a:p>
          <a:p>
            <a:pPr algn="just">
              <a:buFont typeface="Wingdings" pitchFamily="2" charset="2"/>
              <a:buChar char="§"/>
            </a:pPr>
            <a:r>
              <a:rPr lang="en-US" sz="2800" dirty="0" smtClean="0"/>
              <a:t>A : High value &amp; no. may be low</a:t>
            </a:r>
          </a:p>
          <a:p>
            <a:pPr algn="just">
              <a:buFont typeface="Wingdings" pitchFamily="2" charset="2"/>
              <a:buChar char="§"/>
            </a:pPr>
            <a:r>
              <a:rPr lang="en-US" sz="2800" dirty="0" smtClean="0"/>
              <a:t>B: Average value &amp; number</a:t>
            </a:r>
          </a:p>
          <a:p>
            <a:pPr algn="just">
              <a:buFont typeface="Wingdings" pitchFamily="2" charset="2"/>
              <a:buChar char="§"/>
            </a:pPr>
            <a:r>
              <a:rPr lang="en-US" sz="2800" dirty="0" smtClean="0"/>
              <a:t>C: Low value &amp; no. may be high</a:t>
            </a:r>
          </a:p>
          <a:p>
            <a:pPr algn="just">
              <a:buFont typeface="Wingdings" pitchFamily="2" charset="2"/>
              <a:buChar char="§"/>
            </a:pPr>
            <a:r>
              <a:rPr lang="en-US" sz="2800" dirty="0" smtClean="0"/>
              <a:t>ABC analysis provide clues where attention should be focused in inventory.. </a:t>
            </a:r>
            <a:endParaRPr lang="en-US" sz="2800"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a:bodyPr>
          <a:lstStyle/>
          <a:p>
            <a:r>
              <a:rPr lang="en-US" dirty="0" smtClean="0"/>
              <a:t>Management is a art of getting work done through others.</a:t>
            </a:r>
          </a:p>
          <a:p>
            <a:r>
              <a:rPr lang="en-US" dirty="0" smtClean="0"/>
              <a:t>It simply means</a:t>
            </a:r>
            <a:endParaRPr lang="en-US" dirty="0"/>
          </a:p>
          <a:p>
            <a:pPr marL="514350" indent="-514350">
              <a:buAutoNum type="arabicPeriod"/>
            </a:pPr>
            <a:r>
              <a:rPr lang="en-US" dirty="0" smtClean="0"/>
              <a:t>Planning</a:t>
            </a:r>
          </a:p>
          <a:p>
            <a:pPr marL="514350" indent="-514350">
              <a:buAutoNum type="arabicPeriod"/>
            </a:pPr>
            <a:r>
              <a:rPr lang="en-US" dirty="0" smtClean="0"/>
              <a:t>Implementing</a:t>
            </a:r>
          </a:p>
          <a:p>
            <a:pPr marL="514350" indent="-514350">
              <a:buAutoNum type="arabicPeriod"/>
            </a:pPr>
            <a:r>
              <a:rPr lang="en-US" dirty="0" smtClean="0"/>
              <a:t>Controlling</a:t>
            </a:r>
          </a:p>
          <a:p>
            <a:pPr marL="514350" indent="-514350">
              <a:buAutoNum type="arabicPeriod"/>
            </a:pPr>
            <a:endParaRPr lang="en-US" dirty="0" smtClean="0"/>
          </a:p>
        </p:txBody>
      </p:sp>
      <p:sp>
        <p:nvSpPr>
          <p:cNvPr id="4" name="Slide Number Placeholder 3"/>
          <p:cNvSpPr>
            <a:spLocks noGrp="1"/>
          </p:cNvSpPr>
          <p:nvPr>
            <p:ph type="sldNum" sz="quarter" idx="12"/>
          </p:nvPr>
        </p:nvSpPr>
        <p:spPr/>
        <p:txBody>
          <a:bodyPr/>
          <a:lstStyle/>
          <a:p>
            <a:fld id="{ED764CDD-8BA3-416F-879F-9FCE1285DFAF}" type="slidenum">
              <a:rPr lang="en-US" smtClean="0"/>
              <a:pPr/>
              <a:t>2</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Economic Order Quantity:</a:t>
            </a:r>
          </a:p>
          <a:p>
            <a:endParaRPr lang="en-US" dirty="0" smtClean="0"/>
          </a:p>
          <a:p>
            <a:pPr algn="just">
              <a:buFont typeface="Wingdings" pitchFamily="2" charset="2"/>
              <a:buChar char="§"/>
            </a:pPr>
            <a:r>
              <a:rPr lang="en-US" sz="2800" dirty="0" smtClean="0"/>
              <a:t>It indicates the size of order that will result in the lowest total </a:t>
            </a:r>
            <a:r>
              <a:rPr lang="en-US" sz="2800" u="sng" dirty="0" smtClean="0"/>
              <a:t>order cost and inventory carrying cost </a:t>
            </a:r>
            <a:r>
              <a:rPr lang="en-US" sz="2800" dirty="0" smtClean="0"/>
              <a:t>for an item of inventory.</a:t>
            </a:r>
            <a:endParaRPr lang="en-US" sz="2800"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i="1" dirty="0" smtClean="0">
                <a:latin typeface="Bookman Old Style" pitchFamily="18" charset="0"/>
              </a:rPr>
              <a:t>4. Network Analysis:</a:t>
            </a:r>
          </a:p>
          <a:p>
            <a:pPr algn="just">
              <a:buFont typeface="Wingdings" pitchFamily="2" charset="2"/>
              <a:buChar char="§"/>
            </a:pPr>
            <a:r>
              <a:rPr lang="en-US" i="1" dirty="0" smtClean="0">
                <a:latin typeface="Bookman Old Style" pitchFamily="18" charset="0"/>
              </a:rPr>
              <a:t>A network may be defined by a set of points that are connected by lines. The lines in a network are generally characterized in terms of time, cost or distance involved in crossing them.</a:t>
            </a:r>
            <a:endParaRPr lang="en-US" dirty="0" smtClean="0">
              <a:latin typeface="Bookman Old Style" pitchFamily="18" charset="0"/>
            </a:endParaRPr>
          </a:p>
          <a:p>
            <a:pPr algn="just"/>
            <a:endParaRPr 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a:t>
            </a:r>
            <a:endParaRPr lang="en-US" dirty="0"/>
          </a:p>
        </p:txBody>
      </p:sp>
      <p:sp>
        <p:nvSpPr>
          <p:cNvPr id="3" name="Content Placeholder 2"/>
          <p:cNvSpPr>
            <a:spLocks noGrp="1"/>
          </p:cNvSpPr>
          <p:nvPr>
            <p:ph idx="1"/>
          </p:nvPr>
        </p:nvSpPr>
        <p:spPr/>
        <p:txBody>
          <a:bodyPr/>
          <a:lstStyle/>
          <a:p>
            <a:pPr algn="just"/>
            <a:r>
              <a:rPr lang="en-US" dirty="0" smtClean="0"/>
              <a:t>We may define control “ as a process which helps a manager to get the performance of his subordinates correspond to the standards fixed, to detect the variations as soon as they occur and to take corrective steps to prevent them in future.</a:t>
            </a: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3</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CONTROL</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An end function of management.</a:t>
            </a:r>
          </a:p>
          <a:p>
            <a:pPr marL="514350" indent="-514350">
              <a:buAutoNum type="arabicPeriod"/>
            </a:pPr>
            <a:r>
              <a:rPr lang="en-US" dirty="0" smtClean="0"/>
              <a:t>A continuous activity.</a:t>
            </a:r>
          </a:p>
          <a:p>
            <a:pPr marL="514350" indent="-514350">
              <a:buAutoNum type="arabicPeriod"/>
            </a:pPr>
            <a:r>
              <a:rPr lang="en-US" dirty="0" smtClean="0"/>
              <a:t>It is exercised at all levels.</a:t>
            </a:r>
          </a:p>
          <a:p>
            <a:pPr marL="514350" indent="-514350">
              <a:buAutoNum type="arabicPeriod"/>
            </a:pPr>
            <a:r>
              <a:rPr lang="en-US" dirty="0" smtClean="0"/>
              <a:t>Dynamic process.</a:t>
            </a:r>
          </a:p>
          <a:p>
            <a:pPr marL="514350" indent="-514350">
              <a:buAutoNum type="arabicPeriod"/>
            </a:pPr>
            <a:r>
              <a:rPr lang="en-US" dirty="0" smtClean="0"/>
              <a:t>Forward looking activity.</a:t>
            </a:r>
          </a:p>
          <a:p>
            <a:pPr marL="514350" indent="-514350">
              <a:buAutoNum type="arabicPeriod"/>
            </a:pPr>
            <a:r>
              <a:rPr lang="en-US" dirty="0" smtClean="0"/>
              <a:t>People oriented.</a:t>
            </a:r>
          </a:p>
          <a:p>
            <a:pPr marL="514350" indent="-514350">
              <a:buAutoNum type="arabicPeriod"/>
            </a:pPr>
            <a:r>
              <a:rPr lang="en-US" dirty="0" smtClean="0"/>
              <a:t>Related to planning.</a:t>
            </a:r>
          </a:p>
          <a:p>
            <a:pPr marL="514350" indent="-514350">
              <a:buAutoNum type="arabicPeriod"/>
            </a:pPr>
            <a:r>
              <a:rPr lang="en-US" dirty="0" smtClean="0"/>
              <a:t>Internal activity</a:t>
            </a: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4</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CONTROL</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Control helps in the attainment of goals.</a:t>
            </a:r>
          </a:p>
          <a:p>
            <a:pPr marL="514350" indent="-514350">
              <a:buAutoNum type="arabicPeriod"/>
            </a:pPr>
            <a:r>
              <a:rPr lang="en-US" dirty="0" smtClean="0"/>
              <a:t>Control is the basis of planning.</a:t>
            </a:r>
          </a:p>
          <a:p>
            <a:pPr marL="514350" indent="-514350">
              <a:buAutoNum type="arabicPeriod"/>
            </a:pPr>
            <a:r>
              <a:rPr lang="en-US" dirty="0" smtClean="0"/>
              <a:t>Controlling is useful in organizing.</a:t>
            </a:r>
          </a:p>
          <a:p>
            <a:pPr marL="514350" indent="-514350">
              <a:buAutoNum type="arabicPeriod"/>
            </a:pPr>
            <a:r>
              <a:rPr lang="en-US" dirty="0" smtClean="0"/>
              <a:t>Directing made effective through control.</a:t>
            </a:r>
          </a:p>
          <a:p>
            <a:pPr marL="514350" indent="-514350">
              <a:buAutoNum type="arabicPeriod"/>
            </a:pPr>
            <a:r>
              <a:rPr lang="en-US" dirty="0" smtClean="0"/>
              <a:t>Control helps co-ordination.</a:t>
            </a:r>
          </a:p>
          <a:p>
            <a:pPr marL="514350" indent="-514350">
              <a:buAutoNum type="arabicPeriod"/>
            </a:pPr>
            <a:r>
              <a:rPr lang="en-US" dirty="0" smtClean="0"/>
              <a:t>Control helps in removing mistakes, defects etc.</a:t>
            </a:r>
          </a:p>
          <a:p>
            <a:pPr marL="514350" indent="-514350">
              <a:buAutoNum type="arabicPeriod"/>
            </a:pP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5</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PROCESS</a:t>
            </a:r>
            <a:endParaRPr lang="en-US" dirty="0"/>
          </a:p>
        </p:txBody>
      </p:sp>
      <p:graphicFrame>
        <p:nvGraphicFramePr>
          <p:cNvPr id="4" name="Content Placeholder 3"/>
          <p:cNvGraphicFramePr>
            <a:graphicFrameLocks noGrp="1"/>
          </p:cNvGraphicFramePr>
          <p:nvPr>
            <p:ph idx="1"/>
          </p:nvPr>
        </p:nvGraphicFramePr>
        <p:xfrm>
          <a:off x="457200" y="2057400"/>
          <a:ext cx="8229600" cy="4251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ED764CDD-8BA3-416F-879F-9FCE1285DFAF}" type="slidenum">
              <a:rPr lang="en-US" smtClean="0"/>
              <a:pPr/>
              <a:t>6</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Establishment of Standard:</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A standard is a criteria against which results can be measured.</a:t>
            </a:r>
          </a:p>
          <a:p>
            <a:r>
              <a:rPr lang="en-US" dirty="0" smtClean="0"/>
              <a:t>Physical Standard</a:t>
            </a:r>
          </a:p>
          <a:p>
            <a:r>
              <a:rPr lang="en-US" dirty="0" smtClean="0"/>
              <a:t>Cost standard</a:t>
            </a:r>
          </a:p>
          <a:p>
            <a:r>
              <a:rPr lang="en-US" dirty="0" smtClean="0"/>
              <a:t>Revenue standard</a:t>
            </a:r>
          </a:p>
          <a:p>
            <a:r>
              <a:rPr lang="en-US" dirty="0" smtClean="0"/>
              <a:t>Capital Standard</a:t>
            </a:r>
          </a:p>
          <a:p>
            <a:r>
              <a:rPr lang="en-US" dirty="0" smtClean="0"/>
              <a:t>Intangible Standard</a:t>
            </a: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7</a:t>
            </a:fld>
            <a:endParaRPr lang="en-US"/>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2.Collecting Data :</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Personal Observation</a:t>
            </a:r>
          </a:p>
          <a:p>
            <a:r>
              <a:rPr lang="en-US" dirty="0" smtClean="0"/>
              <a:t>Oral report</a:t>
            </a:r>
          </a:p>
          <a:p>
            <a:r>
              <a:rPr lang="en-US" dirty="0" smtClean="0"/>
              <a:t>Written report – Routine  &amp; Special report</a:t>
            </a: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8</a:t>
            </a:fld>
            <a:endParaRPr lang="en-US"/>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3.Comparing </a:t>
            </a:r>
            <a:r>
              <a:rPr lang="en-US" dirty="0" smtClean="0"/>
              <a:t>Performance:</a:t>
            </a:r>
            <a:endParaRPr lang="en-US" dirty="0"/>
          </a:p>
        </p:txBody>
      </p:sp>
      <p:sp>
        <p:nvSpPr>
          <p:cNvPr id="3" name="Content Placeholder 2"/>
          <p:cNvSpPr>
            <a:spLocks noGrp="1"/>
          </p:cNvSpPr>
          <p:nvPr>
            <p:ph idx="1"/>
          </p:nvPr>
        </p:nvSpPr>
        <p:spPr/>
        <p:txBody>
          <a:bodyPr/>
          <a:lstStyle/>
          <a:p>
            <a:pPr algn="just">
              <a:buNone/>
            </a:pPr>
            <a:endParaRPr lang="en-US" dirty="0" smtClean="0"/>
          </a:p>
          <a:p>
            <a:pPr algn="just"/>
            <a:r>
              <a:rPr lang="en-US" dirty="0" smtClean="0"/>
              <a:t>Collected data should be critically examine and compare with standard</a:t>
            </a:r>
          </a:p>
          <a:p>
            <a:pPr algn="just"/>
            <a:r>
              <a:rPr lang="en-US" dirty="0" smtClean="0"/>
              <a:t>Small deviation</a:t>
            </a:r>
          </a:p>
          <a:p>
            <a:pPr algn="just"/>
            <a:r>
              <a:rPr lang="en-US" dirty="0" smtClean="0"/>
              <a:t>Large deviation</a:t>
            </a:r>
          </a:p>
          <a:p>
            <a:pPr algn="just"/>
            <a:r>
              <a:rPr lang="en-US" dirty="0" smtClean="0"/>
              <a:t>Management should concentrate only on exceptional cases</a:t>
            </a:r>
            <a:endParaRPr lang="en-US" dirty="0"/>
          </a:p>
        </p:txBody>
      </p:sp>
      <p:sp>
        <p:nvSpPr>
          <p:cNvPr id="4" name="Slide Number Placeholder 3"/>
          <p:cNvSpPr>
            <a:spLocks noGrp="1"/>
          </p:cNvSpPr>
          <p:nvPr>
            <p:ph type="sldNum" sz="quarter" idx="12"/>
          </p:nvPr>
        </p:nvSpPr>
        <p:spPr/>
        <p:txBody>
          <a:bodyPr/>
          <a:lstStyle/>
          <a:p>
            <a:fld id="{ED764CDD-8BA3-416F-879F-9FCE1285DFAF}" type="slidenum">
              <a:rPr lang="en-US" smtClean="0"/>
              <a:pPr/>
              <a:t>9</a:t>
            </a:fld>
            <a:endParaRPr lang="en-US"/>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1069</TotalTime>
  <Words>847</Words>
  <Application>Microsoft Office PowerPoint</Application>
  <PresentationFormat>On-screen Show (4:3)</PresentationFormat>
  <Paragraphs>122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Quadrant</vt:lpstr>
      <vt:lpstr>CONTROLLING</vt:lpstr>
      <vt:lpstr>MANAGEMENT</vt:lpstr>
      <vt:lpstr>CONTROLLING</vt:lpstr>
      <vt:lpstr>CHARACTERISTICS OF CONTROL</vt:lpstr>
      <vt:lpstr>IMPORTANCE OF CONTROL</vt:lpstr>
      <vt:lpstr>CONTROL PROCESS</vt:lpstr>
      <vt:lpstr>1. Establishment of Standard:</vt:lpstr>
      <vt:lpstr>2.Collecting Data :</vt:lpstr>
      <vt:lpstr>3.Comparing Performance:</vt:lpstr>
      <vt:lpstr>4. Taking Corrective Steps:</vt:lpstr>
      <vt:lpstr>Techniques of Control</vt:lpstr>
      <vt:lpstr>TRADITIONAL:</vt:lpstr>
      <vt:lpstr>Slide 13</vt:lpstr>
      <vt:lpstr>Slide 14</vt:lpstr>
      <vt:lpstr>Slide 15</vt:lpstr>
      <vt:lpstr>MODERN:</vt:lpstr>
      <vt:lpstr>Slide 17</vt:lpstr>
      <vt:lpstr>Slide 18</vt:lpstr>
      <vt:lpstr>Slide 19</vt:lpstr>
      <vt:lpstr>Slide 20</vt:lpstr>
      <vt:lpstr>Slide 21</vt:lpstr>
    </vt:vector>
  </TitlesOfParts>
  <Company>University of Rhode Island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Management</dc:title>
  <dc:creator>College of Business</dc:creator>
  <cp:lastModifiedBy>Admin</cp:lastModifiedBy>
  <cp:revision>81</cp:revision>
  <dcterms:created xsi:type="dcterms:W3CDTF">2005-09-08T18:29:49Z</dcterms:created>
  <dcterms:modified xsi:type="dcterms:W3CDTF">2013-10-15T02:31:47Z</dcterms:modified>
</cp:coreProperties>
</file>